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1" r:id="rId6"/>
    <p:sldId id="262" r:id="rId7"/>
  </p:sldIdLst>
  <p:sldSz cx="14630400" cy="8229600"/>
  <p:notesSz cx="8229600" cy="14630400"/>
  <p:embeddedFontLst>
    <p:embeddedFont>
      <p:font typeface="Arimo" panose="020B0604020202020204" charset="0"/>
      <p:regular r:id="rId9"/>
    </p:embeddedFon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Outfit Extra Bold" panose="020B0604020202020204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2" d="100"/>
          <a:sy n="62" d="100"/>
        </p:scale>
        <p:origin x="56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5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63414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1582817"/>
            <a:ext cx="7415927" cy="31939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8350"/>
              </a:lnSpc>
              <a:buNone/>
            </a:pPr>
            <a:r>
              <a:rPr lang="en-US" sz="67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GloystarsInternational: Agricultural Solution Bank</a:t>
            </a:r>
            <a:endParaRPr lang="en-US" sz="6700" dirty="0"/>
          </a:p>
        </p:txBody>
      </p:sp>
      <p:sp>
        <p:nvSpPr>
          <p:cNvPr id="4" name="Text 1"/>
          <p:cNvSpPr/>
          <p:nvPr/>
        </p:nvSpPr>
        <p:spPr>
          <a:xfrm>
            <a:off x="864037" y="5147072"/>
            <a:ext cx="74159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This project is an Android application designed to revolutionize the agricultural sector.</a:t>
            </a:r>
            <a:endParaRPr lang="en-US" sz="1900" dirty="0"/>
          </a:p>
        </p:txBody>
      </p:sp>
      <p:sp>
        <p:nvSpPr>
          <p:cNvPr id="5" name="Shape 2"/>
          <p:cNvSpPr/>
          <p:nvPr/>
        </p:nvSpPr>
        <p:spPr>
          <a:xfrm>
            <a:off x="864037" y="6233279"/>
            <a:ext cx="394930" cy="394930"/>
          </a:xfrm>
          <a:prstGeom prst="roundRect">
            <a:avLst>
              <a:gd name="adj" fmla="val 23151155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1657" y="6240899"/>
            <a:ext cx="379690" cy="37969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382316" y="6214824"/>
            <a:ext cx="2397681" cy="4319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400" b="1" dirty="0">
                <a:solidFill>
                  <a:srgbClr val="2A2742"/>
                </a:solidFill>
                <a:latin typeface="Arimo Bold" pitchFamily="34" charset="0"/>
                <a:ea typeface="Arimo Bold" pitchFamily="34" charset="-122"/>
                <a:cs typeface="Arimo Bold" pitchFamily="34" charset="-120"/>
              </a:rPr>
              <a:t>by Wilson Kinda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1433512"/>
            <a:ext cx="6172200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Problem Statement</a:t>
            </a:r>
            <a:endParaRPr lang="en-US" sz="4850" dirty="0"/>
          </a:p>
        </p:txBody>
      </p:sp>
      <p:sp>
        <p:nvSpPr>
          <p:cNvPr id="4" name="Text 1"/>
          <p:cNvSpPr/>
          <p:nvPr/>
        </p:nvSpPr>
        <p:spPr>
          <a:xfrm>
            <a:off x="864037" y="2575322"/>
            <a:ext cx="74159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Stakeholders face challenges like fragmented markets and limited access to resources.</a:t>
            </a:r>
            <a:endParaRPr lang="en-US" sz="1900" dirty="0"/>
          </a:p>
        </p:txBody>
      </p:sp>
      <p:sp>
        <p:nvSpPr>
          <p:cNvPr id="5" name="Shape 2"/>
          <p:cNvSpPr/>
          <p:nvPr/>
        </p:nvSpPr>
        <p:spPr>
          <a:xfrm>
            <a:off x="864037" y="3643074"/>
            <a:ext cx="7415927" cy="1453039"/>
          </a:xfrm>
          <a:prstGeom prst="roundRect">
            <a:avLst>
              <a:gd name="adj" fmla="val 7136"/>
            </a:avLst>
          </a:prstGeom>
          <a:solidFill>
            <a:srgbClr val="E9E6FA"/>
          </a:solidFill>
          <a:ln w="15240">
            <a:solidFill>
              <a:srgbClr val="BDB8DF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1126093" y="3905131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Fragmented Markets</a:t>
            </a:r>
            <a:endParaRPr lang="en-US" sz="2400" dirty="0"/>
          </a:p>
        </p:txBody>
      </p:sp>
      <p:sp>
        <p:nvSpPr>
          <p:cNvPr id="7" name="Text 4"/>
          <p:cNvSpPr/>
          <p:nvPr/>
        </p:nvSpPr>
        <p:spPr>
          <a:xfrm>
            <a:off x="1126093" y="4439007"/>
            <a:ext cx="689181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Limited access to resources</a:t>
            </a:r>
            <a:endParaRPr lang="en-US" sz="1900" dirty="0"/>
          </a:p>
        </p:txBody>
      </p:sp>
      <p:sp>
        <p:nvSpPr>
          <p:cNvPr id="8" name="Shape 5"/>
          <p:cNvSpPr/>
          <p:nvPr/>
        </p:nvSpPr>
        <p:spPr>
          <a:xfrm>
            <a:off x="864037" y="5342930"/>
            <a:ext cx="7415927" cy="1453039"/>
          </a:xfrm>
          <a:prstGeom prst="roundRect">
            <a:avLst>
              <a:gd name="adj" fmla="val 7136"/>
            </a:avLst>
          </a:prstGeom>
          <a:solidFill>
            <a:srgbClr val="E9E6FA"/>
          </a:solidFill>
          <a:ln w="15240">
            <a:solidFill>
              <a:srgbClr val="BDB8DF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126093" y="5604986"/>
            <a:ext cx="3359229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Inefficient Connections</a:t>
            </a:r>
            <a:endParaRPr lang="en-US" sz="2400" dirty="0"/>
          </a:p>
        </p:txBody>
      </p:sp>
      <p:sp>
        <p:nvSpPr>
          <p:cNvPr id="10" name="Text 7"/>
          <p:cNvSpPr/>
          <p:nvPr/>
        </p:nvSpPr>
        <p:spPr>
          <a:xfrm>
            <a:off x="1126093" y="6138863"/>
            <a:ext cx="689181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Lack of collaboration and transparency</a:t>
            </a:r>
            <a:endParaRPr lang="en-US" sz="19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953333"/>
            <a:ext cx="6172200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Aim of the Study</a:t>
            </a:r>
            <a:endParaRPr lang="en-US" sz="4850" dirty="0"/>
          </a:p>
        </p:txBody>
      </p:sp>
      <p:sp>
        <p:nvSpPr>
          <p:cNvPr id="4" name="Text 1"/>
          <p:cNvSpPr/>
          <p:nvPr/>
        </p:nvSpPr>
        <p:spPr>
          <a:xfrm>
            <a:off x="864037" y="2095143"/>
            <a:ext cx="74159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Investigate the effectiveness and usability of the GloystarsInternational app.</a:t>
            </a:r>
            <a:endParaRPr lang="en-US" sz="1900" dirty="0"/>
          </a:p>
        </p:txBody>
      </p:sp>
      <p:sp>
        <p:nvSpPr>
          <p:cNvPr id="5" name="Shape 2"/>
          <p:cNvSpPr/>
          <p:nvPr/>
        </p:nvSpPr>
        <p:spPr>
          <a:xfrm>
            <a:off x="864037" y="3440549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E9E6FA"/>
          </a:solidFill>
          <a:ln w="15240">
            <a:solidFill>
              <a:srgbClr val="BDB8DF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1069538" y="3533061"/>
            <a:ext cx="144423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1</a:t>
            </a:r>
            <a:endParaRPr lang="en-US" sz="2900" dirty="0"/>
          </a:p>
        </p:txBody>
      </p:sp>
      <p:sp>
        <p:nvSpPr>
          <p:cNvPr id="7" name="Text 4"/>
          <p:cNvSpPr/>
          <p:nvPr/>
        </p:nvSpPr>
        <p:spPr>
          <a:xfrm>
            <a:off x="1666280" y="3440549"/>
            <a:ext cx="3168253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Connect Stakeholders</a:t>
            </a:r>
            <a:endParaRPr lang="en-US" sz="2400" dirty="0"/>
          </a:p>
        </p:txBody>
      </p:sp>
      <p:sp>
        <p:nvSpPr>
          <p:cNvPr id="8" name="Text 5"/>
          <p:cNvSpPr/>
          <p:nvPr/>
        </p:nvSpPr>
        <p:spPr>
          <a:xfrm>
            <a:off x="1666280" y="3974425"/>
            <a:ext cx="661368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Landleasers, farmers, markets, and consumers</a:t>
            </a:r>
            <a:endParaRPr lang="en-US" sz="1900" dirty="0"/>
          </a:p>
        </p:txBody>
      </p:sp>
      <p:sp>
        <p:nvSpPr>
          <p:cNvPr id="9" name="Shape 6"/>
          <p:cNvSpPr/>
          <p:nvPr/>
        </p:nvSpPr>
        <p:spPr>
          <a:xfrm>
            <a:off x="864037" y="4893945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E9E6FA"/>
          </a:solidFill>
          <a:ln w="15240">
            <a:solidFill>
              <a:srgbClr val="BDB8DF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1035010" y="4986457"/>
            <a:ext cx="213360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2</a:t>
            </a:r>
            <a:endParaRPr lang="en-US" sz="2900" dirty="0"/>
          </a:p>
        </p:txBody>
      </p:sp>
      <p:sp>
        <p:nvSpPr>
          <p:cNvPr id="11" name="Text 8"/>
          <p:cNvSpPr/>
          <p:nvPr/>
        </p:nvSpPr>
        <p:spPr>
          <a:xfrm>
            <a:off x="1666280" y="4893945"/>
            <a:ext cx="330839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Promote Collaboration</a:t>
            </a:r>
            <a:endParaRPr lang="en-US" sz="2400" dirty="0"/>
          </a:p>
        </p:txBody>
      </p:sp>
      <p:sp>
        <p:nvSpPr>
          <p:cNvPr id="12" name="Text 9"/>
          <p:cNvSpPr/>
          <p:nvPr/>
        </p:nvSpPr>
        <p:spPr>
          <a:xfrm>
            <a:off x="1666280" y="5427821"/>
            <a:ext cx="661368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Transparency and innovation in the agricultural sector</a:t>
            </a:r>
            <a:endParaRPr lang="en-US" sz="1900" dirty="0"/>
          </a:p>
        </p:txBody>
      </p:sp>
      <p:sp>
        <p:nvSpPr>
          <p:cNvPr id="13" name="Shape 10"/>
          <p:cNvSpPr/>
          <p:nvPr/>
        </p:nvSpPr>
        <p:spPr>
          <a:xfrm>
            <a:off x="864037" y="6347341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E9E6FA"/>
          </a:solidFill>
          <a:ln w="15240">
            <a:solidFill>
              <a:srgbClr val="BDB8DF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1036320" y="6439852"/>
            <a:ext cx="210741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3</a:t>
            </a:r>
            <a:endParaRPr lang="en-US" sz="2900" dirty="0"/>
          </a:p>
        </p:txBody>
      </p:sp>
      <p:sp>
        <p:nvSpPr>
          <p:cNvPr id="15" name="Text 12"/>
          <p:cNvSpPr/>
          <p:nvPr/>
        </p:nvSpPr>
        <p:spPr>
          <a:xfrm>
            <a:off x="1666280" y="6347341"/>
            <a:ext cx="4237315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Drive Economic Development</a:t>
            </a:r>
            <a:endParaRPr lang="en-US" sz="2400" dirty="0"/>
          </a:p>
        </p:txBody>
      </p:sp>
      <p:sp>
        <p:nvSpPr>
          <p:cNvPr id="16" name="Text 13"/>
          <p:cNvSpPr/>
          <p:nvPr/>
        </p:nvSpPr>
        <p:spPr>
          <a:xfrm>
            <a:off x="1666280" y="6881217"/>
            <a:ext cx="661368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Sustainability in the agricultural sector</a:t>
            </a:r>
            <a:endParaRPr lang="en-US" sz="19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804868"/>
            <a:ext cx="6172200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Specific Objectives</a:t>
            </a:r>
            <a:endParaRPr lang="en-US" sz="4850" dirty="0"/>
          </a:p>
        </p:txBody>
      </p:sp>
      <p:sp>
        <p:nvSpPr>
          <p:cNvPr id="3" name="Text 1"/>
          <p:cNvSpPr/>
          <p:nvPr/>
        </p:nvSpPr>
        <p:spPr>
          <a:xfrm>
            <a:off x="864037" y="3070146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Assess user satisfaction and perceived usefulness of the app.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864037" y="3989665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User Satisfaction</a:t>
            </a:r>
            <a:endParaRPr lang="en-US" sz="2400" dirty="0"/>
          </a:p>
        </p:txBody>
      </p:sp>
      <p:sp>
        <p:nvSpPr>
          <p:cNvPr id="5" name="Text 3"/>
          <p:cNvSpPr/>
          <p:nvPr/>
        </p:nvSpPr>
        <p:spPr>
          <a:xfrm>
            <a:off x="864037" y="4622244"/>
            <a:ext cx="3898821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Evaluate the app's effectiveness in facilitating communication and collaboration.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5372695" y="3989665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Market Access</a:t>
            </a:r>
            <a:endParaRPr lang="en-US" sz="2400" dirty="0"/>
          </a:p>
        </p:txBody>
      </p:sp>
      <p:sp>
        <p:nvSpPr>
          <p:cNvPr id="7" name="Text 5"/>
          <p:cNvSpPr/>
          <p:nvPr/>
        </p:nvSpPr>
        <p:spPr>
          <a:xfrm>
            <a:off x="5372695" y="4622244"/>
            <a:ext cx="3898821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Analyze the app's impact on improving market access and transparency for farmers and markets.</a:t>
            </a:r>
            <a:endParaRPr lang="en-US" sz="1900" dirty="0"/>
          </a:p>
        </p:txBody>
      </p:sp>
      <p:sp>
        <p:nvSpPr>
          <p:cNvPr id="8" name="Text 6"/>
          <p:cNvSpPr/>
          <p:nvPr/>
        </p:nvSpPr>
        <p:spPr>
          <a:xfrm>
            <a:off x="9881354" y="3989665"/>
            <a:ext cx="3595688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Socio-Economic Benefits</a:t>
            </a:r>
            <a:endParaRPr lang="en-US" sz="2400" dirty="0"/>
          </a:p>
        </p:txBody>
      </p:sp>
      <p:sp>
        <p:nvSpPr>
          <p:cNvPr id="9" name="Text 7"/>
          <p:cNvSpPr/>
          <p:nvPr/>
        </p:nvSpPr>
        <p:spPr>
          <a:xfrm>
            <a:off x="9881354" y="4622244"/>
            <a:ext cx="3898821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Explore the app's potential to increase productivity and income generation.</a:t>
            </a:r>
            <a:endParaRPr lang="en-US" sz="19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1103114"/>
            <a:ext cx="6172200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Methodology</a:t>
            </a:r>
            <a:endParaRPr lang="en-US" sz="4850" dirty="0"/>
          </a:p>
        </p:txBody>
      </p:sp>
      <p:sp>
        <p:nvSpPr>
          <p:cNvPr id="4" name="Text 1"/>
          <p:cNvSpPr/>
          <p:nvPr/>
        </p:nvSpPr>
        <p:spPr>
          <a:xfrm>
            <a:off x="864037" y="2244923"/>
            <a:ext cx="74159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 mixed-methods approach will be employed to evaluate the app's effectiveness, usability, and impact.</a:t>
            </a:r>
            <a:endParaRPr lang="en-US" sz="1900" dirty="0"/>
          </a:p>
        </p:txBody>
      </p:sp>
      <p:sp>
        <p:nvSpPr>
          <p:cNvPr id="5" name="Shape 2"/>
          <p:cNvSpPr/>
          <p:nvPr/>
        </p:nvSpPr>
        <p:spPr>
          <a:xfrm>
            <a:off x="864037" y="3312676"/>
            <a:ext cx="7415927" cy="3813810"/>
          </a:xfrm>
          <a:prstGeom prst="roundRect">
            <a:avLst>
              <a:gd name="adj" fmla="val 2719"/>
            </a:avLst>
          </a:prstGeom>
          <a:noFill/>
          <a:ln w="1524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879277" y="3327916"/>
            <a:ext cx="7385447" cy="189166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7" name="Text 4"/>
          <p:cNvSpPr/>
          <p:nvPr/>
        </p:nvSpPr>
        <p:spPr>
          <a:xfrm>
            <a:off x="1126093" y="3483650"/>
            <a:ext cx="319528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Survey Design</a:t>
            </a:r>
            <a:endParaRPr lang="en-US" sz="1900" dirty="0"/>
          </a:p>
        </p:txBody>
      </p:sp>
      <p:sp>
        <p:nvSpPr>
          <p:cNvPr id="8" name="Text 5"/>
          <p:cNvSpPr/>
          <p:nvPr/>
        </p:nvSpPr>
        <p:spPr>
          <a:xfrm>
            <a:off x="4822627" y="3483650"/>
            <a:ext cx="3195280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Gather quantitative data on user satisfaction, perceived usefulness, and app usage patterns.</a:t>
            </a:r>
            <a:endParaRPr lang="en-US" sz="1900" dirty="0"/>
          </a:p>
        </p:txBody>
      </p:sp>
      <p:sp>
        <p:nvSpPr>
          <p:cNvPr id="9" name="Shape 6"/>
          <p:cNvSpPr/>
          <p:nvPr/>
        </p:nvSpPr>
        <p:spPr>
          <a:xfrm>
            <a:off x="879277" y="5219581"/>
            <a:ext cx="7385447" cy="1891665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7"/>
          <p:cNvSpPr/>
          <p:nvPr/>
        </p:nvSpPr>
        <p:spPr>
          <a:xfrm>
            <a:off x="1126093" y="5375315"/>
            <a:ext cx="3195280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Interviews and Focus Groups</a:t>
            </a:r>
            <a:endParaRPr lang="en-US" sz="1900" dirty="0"/>
          </a:p>
        </p:txBody>
      </p:sp>
      <p:sp>
        <p:nvSpPr>
          <p:cNvPr id="11" name="Text 8"/>
          <p:cNvSpPr/>
          <p:nvPr/>
        </p:nvSpPr>
        <p:spPr>
          <a:xfrm>
            <a:off x="4822627" y="5375315"/>
            <a:ext cx="3195280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Explore in-depth perspectives, experiences, and challenges related to the app's usage and impact.</a:t>
            </a:r>
            <a:endParaRPr lang="en-US" sz="19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48864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96754" y="3036094"/>
            <a:ext cx="8075414" cy="6222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System Development Methodology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696754" y="3956923"/>
            <a:ext cx="13236893" cy="318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15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The system development methodology follows an iterative and user-centered approach.</a:t>
            </a:r>
            <a:endParaRPr lang="en-US" sz="15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754" y="4499372"/>
            <a:ext cx="995482" cy="1592699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990844" y="4698444"/>
            <a:ext cx="2743319" cy="3109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Requirement Gathering</a:t>
            </a:r>
            <a:endParaRPr lang="en-US" sz="1950" dirty="0"/>
          </a:p>
        </p:txBody>
      </p:sp>
      <p:sp>
        <p:nvSpPr>
          <p:cNvPr id="7" name="Text 3"/>
          <p:cNvSpPr/>
          <p:nvPr/>
        </p:nvSpPr>
        <p:spPr>
          <a:xfrm>
            <a:off x="1990844" y="5128855"/>
            <a:ext cx="11942802" cy="318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Engage with stakeholders to understand their needs and preferences.</a:t>
            </a:r>
            <a:endParaRPr lang="en-US" sz="15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754" y="6092071"/>
            <a:ext cx="995482" cy="1592699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1990844" y="6291143"/>
            <a:ext cx="2488644" cy="3109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System Design</a:t>
            </a:r>
            <a:endParaRPr lang="en-US" sz="1950" dirty="0"/>
          </a:p>
        </p:txBody>
      </p:sp>
      <p:sp>
        <p:nvSpPr>
          <p:cNvPr id="10" name="Text 5"/>
          <p:cNvSpPr/>
          <p:nvPr/>
        </p:nvSpPr>
        <p:spPr>
          <a:xfrm>
            <a:off x="1990844" y="6721554"/>
            <a:ext cx="11942802" cy="318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Create wireframes and prototypes to visualize the app's interface and functionality.</a:t>
            </a:r>
            <a:endParaRPr lang="en-US" sz="15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247</Words>
  <Application>Microsoft Office PowerPoint</Application>
  <PresentationFormat>Custom</PresentationFormat>
  <Paragraphs>46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Arimo</vt:lpstr>
      <vt:lpstr>Calibri</vt:lpstr>
      <vt:lpstr>Arimo Bold</vt:lpstr>
      <vt:lpstr>Arial</vt:lpstr>
      <vt:lpstr>Outfit Extra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STUDENT</cp:lastModifiedBy>
  <cp:revision>2</cp:revision>
  <dcterms:created xsi:type="dcterms:W3CDTF">2024-09-29T20:58:08Z</dcterms:created>
  <dcterms:modified xsi:type="dcterms:W3CDTF">2024-09-29T21:05:13Z</dcterms:modified>
</cp:coreProperties>
</file>